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8" r:id="rId2"/>
    <p:sldId id="296" r:id="rId3"/>
    <p:sldId id="269" r:id="rId4"/>
    <p:sldId id="266" r:id="rId5"/>
    <p:sldId id="270" r:id="rId6"/>
    <p:sldId id="273" r:id="rId7"/>
    <p:sldId id="274" r:id="rId8"/>
    <p:sldId id="275" r:id="rId9"/>
    <p:sldId id="276" r:id="rId10"/>
    <p:sldId id="297" r:id="rId11"/>
    <p:sldId id="271" r:id="rId12"/>
    <p:sldId id="298" r:id="rId13"/>
    <p:sldId id="299" r:id="rId14"/>
    <p:sldId id="300" r:id="rId15"/>
    <p:sldId id="301" r:id="rId16"/>
    <p:sldId id="302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303" r:id="rId29"/>
    <p:sldId id="292" r:id="rId30"/>
    <p:sldId id="293" r:id="rId31"/>
    <p:sldId id="304" r:id="rId32"/>
    <p:sldId id="305" r:id="rId33"/>
    <p:sldId id="295" r:id="rId3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CA7"/>
    <a:srgbClr val="5D6D3B"/>
    <a:srgbClr val="39461A"/>
    <a:srgbClr val="F4EE5F"/>
    <a:srgbClr val="867F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8" d="100"/>
          <a:sy n="128" d="100"/>
        </p:scale>
        <p:origin x="63" y="14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C23C4-AF89-4438-9F6B-D7AB19AF5EC4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12A85-F2AF-42D0-BF76-3ADBEC2AE6F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112A85-F2AF-42D0-BF76-3ADBEC2AE6FC}" type="slidenum">
              <a:rPr lang="zh-CN" altLang="en-US" smtClean="0"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1112A85-F2AF-42D0-BF76-3ADBEC2AE6F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1112A85-F2AF-42D0-BF76-3ADBEC2AE6F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27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6BA9D-53B9-4113-B532-16A136D4E123}" type="datetimeFigureOut">
              <a:rPr lang="zh-CN" altLang="en-US" smtClean="0"/>
              <a:t>2020/11/8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7C437-60B0-490A-BEB5-9629E48331B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802781" y="1480432"/>
            <a:ext cx="5392420" cy="1337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第十讲  学校管理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439680" y="332818"/>
            <a:ext cx="7292417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第二节 学校管理的原则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311315-632A-48C5-B032-93766168AB6C}"/>
              </a:ext>
            </a:extLst>
          </p:cNvPr>
          <p:cNvSpPr txBox="1"/>
          <p:nvPr/>
        </p:nvSpPr>
        <p:spPr>
          <a:xfrm>
            <a:off x="623836" y="1446691"/>
            <a:ext cx="4022432" cy="2753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一、导向性原则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二、整体性原则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三、民主性原则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37BA75E3-D4AE-48EA-AF6D-CA4ED3314F66}"/>
              </a:ext>
            </a:extLst>
          </p:cNvPr>
          <p:cNvSpPr txBox="1"/>
          <p:nvPr/>
        </p:nvSpPr>
        <p:spPr>
          <a:xfrm>
            <a:off x="4646268" y="1446691"/>
            <a:ext cx="4022432" cy="2753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四、科学性原则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五、规范性原则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六、有效性原则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5552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4E91-A496-4C9B-A038-9603DB20C50F}"/>
              </a:ext>
            </a:extLst>
          </p:cNvPr>
          <p:cNvSpPr txBox="1"/>
          <p:nvPr/>
        </p:nvSpPr>
        <p:spPr>
          <a:xfrm>
            <a:off x="780434" y="1556420"/>
            <a:ext cx="7653398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54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导向性原则是指学校管理工作首先必须有坚定、正确的政治方向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落实立德树人的根本任务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坚持 “教育必须为社会主义建设服务”。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E4906F-A993-4487-82F3-F3AACD7D432B}"/>
              </a:ext>
            </a:extLst>
          </p:cNvPr>
          <p:cNvSpPr txBox="1"/>
          <p:nvPr/>
        </p:nvSpPr>
        <p:spPr>
          <a:xfrm>
            <a:off x="2052998" y="456209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b="1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、导向性原则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4E91-A496-4C9B-A038-9603DB20C50F}"/>
              </a:ext>
            </a:extLst>
          </p:cNvPr>
          <p:cNvSpPr txBox="1"/>
          <p:nvPr/>
        </p:nvSpPr>
        <p:spPr>
          <a:xfrm>
            <a:off x="780434" y="1556420"/>
            <a:ext cx="765339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54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整体性原则是指把学校工作视为一个整体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从学校整体出发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统一指挥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合理组织各个部门及各方面的力量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充分发挥整体优势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提高整体效率。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E4906F-A993-4487-82F3-F3AACD7D432B}"/>
              </a:ext>
            </a:extLst>
          </p:cNvPr>
          <p:cNvSpPr txBox="1"/>
          <p:nvPr/>
        </p:nvSpPr>
        <p:spPr>
          <a:xfrm>
            <a:off x="2052998" y="456209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二、整体性原则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435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4E91-A496-4C9B-A038-9603DB20C50F}"/>
              </a:ext>
            </a:extLst>
          </p:cNvPr>
          <p:cNvSpPr txBox="1"/>
          <p:nvPr/>
        </p:nvSpPr>
        <p:spPr>
          <a:xfrm>
            <a:off x="780434" y="1556420"/>
            <a:ext cx="765339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54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民主性原则是指在实行校长负责制的同时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要实行民主管理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充分发挥全校教职员工的积极性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共同参与学校的管理工作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依靠群众的智慧和力量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把学校工作做好。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E4906F-A993-4487-82F3-F3AACD7D432B}"/>
              </a:ext>
            </a:extLst>
          </p:cNvPr>
          <p:cNvSpPr txBox="1"/>
          <p:nvPr/>
        </p:nvSpPr>
        <p:spPr>
          <a:xfrm>
            <a:off x="2052998" y="456209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三、民主性原则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345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4E91-A496-4C9B-A038-9603DB20C50F}"/>
              </a:ext>
            </a:extLst>
          </p:cNvPr>
          <p:cNvSpPr txBox="1"/>
          <p:nvPr/>
        </p:nvSpPr>
        <p:spPr>
          <a:xfrm>
            <a:off x="780434" y="1556420"/>
            <a:ext cx="765339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54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科学性原则是指学校管理工作一定要按客观规律办事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正确处理主观与客观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理论与实际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传统经验与现代管理科学之间的关系。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E4906F-A993-4487-82F3-F3AACD7D432B}"/>
              </a:ext>
            </a:extLst>
          </p:cNvPr>
          <p:cNvSpPr txBox="1"/>
          <p:nvPr/>
        </p:nvSpPr>
        <p:spPr>
          <a:xfrm>
            <a:off x="2052998" y="456209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四、科学性原则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1511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4E91-A496-4C9B-A038-9603DB20C50F}"/>
              </a:ext>
            </a:extLst>
          </p:cNvPr>
          <p:cNvSpPr txBox="1"/>
          <p:nvPr/>
        </p:nvSpPr>
        <p:spPr>
          <a:xfrm>
            <a:off x="785076" y="1250073"/>
            <a:ext cx="7653398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54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规范性原则是指学校管理必须有目的、有计划、有组织、有控制地进行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形成一套合理、稳定而有序的规范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从而实现管理的科学化、制度化、程序化、系统化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以确保学校工作稳定、健康地发展。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E4906F-A993-4487-82F3-F3AACD7D432B}"/>
              </a:ext>
            </a:extLst>
          </p:cNvPr>
          <p:cNvSpPr txBox="1"/>
          <p:nvPr/>
        </p:nvSpPr>
        <p:spPr>
          <a:xfrm>
            <a:off x="2052998" y="456209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b="1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、规范性原则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857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274E91-A496-4C9B-A038-9603DB20C50F}"/>
              </a:ext>
            </a:extLst>
          </p:cNvPr>
          <p:cNvSpPr txBox="1"/>
          <p:nvPr/>
        </p:nvSpPr>
        <p:spPr>
          <a:xfrm>
            <a:off x="780434" y="1556420"/>
            <a:ext cx="765339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5400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学校管理工作必须讲求效益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做到低消耗、高质量、高速度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力求用尽可能少的人力、物力、财力和时间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取得尽可能好的工作效果。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A8E4906F-A993-4487-82F3-F3AACD7D432B}"/>
              </a:ext>
            </a:extLst>
          </p:cNvPr>
          <p:cNvSpPr txBox="1"/>
          <p:nvPr/>
        </p:nvSpPr>
        <p:spPr>
          <a:xfrm>
            <a:off x="2052998" y="456209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b="1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六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、有效性原则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32329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C06953E1-F6BC-4341-AFF4-0265029316BC}"/>
              </a:ext>
            </a:extLst>
          </p:cNvPr>
          <p:cNvSpPr/>
          <p:nvPr/>
        </p:nvSpPr>
        <p:spPr>
          <a:xfrm>
            <a:off x="1318998" y="407431"/>
            <a:ext cx="7292417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第三节 学校管理</a:t>
            </a:r>
            <a:r>
              <a:rPr lang="zh-CN" altLang="en-US" sz="48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的方法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F8D7625-5C03-4C3B-8304-CB8864A15C1F}"/>
              </a:ext>
            </a:extLst>
          </p:cNvPr>
          <p:cNvSpPr txBox="1"/>
          <p:nvPr/>
        </p:nvSpPr>
        <p:spPr>
          <a:xfrm>
            <a:off x="744516" y="1488465"/>
            <a:ext cx="3618611" cy="2753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一、行政方法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二、法律方法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三、经济方法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3FDDC07E-9245-459E-9A39-48B77CA30E49}"/>
              </a:ext>
            </a:extLst>
          </p:cNvPr>
          <p:cNvSpPr txBox="1"/>
          <p:nvPr/>
        </p:nvSpPr>
        <p:spPr>
          <a:xfrm>
            <a:off x="4433834" y="1488465"/>
            <a:ext cx="4464160" cy="1830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四、思想教育方法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五、社会心理方法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95737" y="1107076"/>
            <a:ext cx="7081838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学校管理者通过学校的行政组织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运用行政手段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按照行政系统和层次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以权威和服从为前提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直接指挥下属工作的管理方法。具有权威性、强制性、垂直性、时效性等特点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583315" y="389049"/>
            <a:ext cx="509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一、行政方法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42717" y="1205004"/>
            <a:ext cx="745608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（一）要加强对行政本质的认识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全面掌握行政方法的特点。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要正确对待个人权威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不断提高管理者的个人素质。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（三）</a:t>
            </a:r>
            <a:r>
              <a:rPr lang="zh-CN" altLang="en-US" sz="2800" kern="1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健全学校内部组织系统</a:t>
            </a:r>
            <a:r>
              <a:rPr lang="en-US" altLang="zh-CN" sz="2800" kern="1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en-US" sz="2800" kern="1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加大行政检查和监督的力度。</a:t>
            </a:r>
          </a:p>
          <a:p>
            <a:pPr marL="0"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kern="1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（四）要了解行政方法的局限性</a:t>
            </a:r>
            <a:r>
              <a:rPr lang="en-US" altLang="zh-CN" sz="2800" kern="1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,</a:t>
            </a:r>
            <a:r>
              <a:rPr lang="zh-CN" altLang="en-US" sz="2800" kern="1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积极提高管理工作的绩效。</a:t>
            </a:r>
            <a:endParaRPr kumimoji="0" lang="en-US" altLang="zh-CN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02298" y="239646"/>
            <a:ext cx="5977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行政方法（要求）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0F3CF1F3-52C7-4543-82A7-3F828CB09DE7}"/>
              </a:ext>
            </a:extLst>
          </p:cNvPr>
          <p:cNvSpPr txBox="1"/>
          <p:nvPr/>
        </p:nvSpPr>
        <p:spPr>
          <a:xfrm>
            <a:off x="2881293" y="679269"/>
            <a:ext cx="7061407" cy="367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第一节 学校管理概述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第二节 学校管理的原则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第三节 学校管理的方法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第四节 学校管理体制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934A8E50-CC8D-416A-9FE7-97AF268AAE32}"/>
              </a:ext>
            </a:extLst>
          </p:cNvPr>
          <p:cNvSpPr/>
          <p:nvPr/>
        </p:nvSpPr>
        <p:spPr>
          <a:xfrm>
            <a:off x="983063" y="364851"/>
            <a:ext cx="1009384" cy="3811337"/>
          </a:xfrm>
          <a:prstGeom prst="rect">
            <a:avLst/>
          </a:prstGeom>
          <a:solidFill>
            <a:srgbClr val="5D6D3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1223AACE-D25D-4E1D-AED2-FF989BC814C0}"/>
              </a:ext>
            </a:extLst>
          </p:cNvPr>
          <p:cNvSpPr/>
          <p:nvPr/>
        </p:nvSpPr>
        <p:spPr>
          <a:xfrm>
            <a:off x="1201718" y="1173864"/>
            <a:ext cx="1112209" cy="3717316"/>
          </a:xfrm>
          <a:prstGeom prst="rect">
            <a:avLst/>
          </a:prstGeom>
          <a:solidFill>
            <a:srgbClr val="BCCCA7">
              <a:alpha val="87000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97848BBE-108A-428C-B0ED-52DCEBE4C940}"/>
              </a:ext>
            </a:extLst>
          </p:cNvPr>
          <p:cNvSpPr txBox="1"/>
          <p:nvPr/>
        </p:nvSpPr>
        <p:spPr>
          <a:xfrm>
            <a:off x="1202229" y="412928"/>
            <a:ext cx="861774" cy="44301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第十讲 学校管理</a:t>
            </a:r>
          </a:p>
        </p:txBody>
      </p:sp>
    </p:spTree>
    <p:extLst>
      <p:ext uri="{BB962C8B-B14F-4D97-AF65-F5344CB8AC3E}">
        <p14:creationId xmlns:p14="http://schemas.microsoft.com/office/powerpoint/2010/main" val="40042409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3950" y="1442192"/>
            <a:ext cx="708183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通过制定和实施法律、法令、条例和规章制度开展学校管理工作的方法。具有权威性、强制性、严肃性、规范性等特点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30095" y="561708"/>
            <a:ext cx="509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二、法律方法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6134" y="1584172"/>
            <a:ext cx="6700838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（一）要不断完善教育法律法规体系。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要加强法律宣传的力度。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明确法律效力的大小。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（四）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要重视对违法行为的处理。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24064" y="692157"/>
            <a:ext cx="5977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b="1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法律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方法（要求）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0107" y="1232641"/>
            <a:ext cx="7355682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根据客观经济规律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运用经济手段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调节学校内不同经济利益阶层之间的关系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以获取较高的经济与社会效益的方法。具有利益性、平等性、关联性、富足性等特点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634373" y="467957"/>
            <a:ext cx="509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三、经济方法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5252" y="1229551"/>
            <a:ext cx="7531670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（一）坚持按劳分配的原则。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要注意各种经济手段的综合运用。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要正确认识经济方法的局限。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（四）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要注意把经济方法和思想政治教    育方法有机结合起来。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062163" y="487369"/>
            <a:ext cx="59776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经济方法（要求）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2506" y="1151679"/>
            <a:ext cx="7289007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通过宣传科学的世界观、人生观、价值观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影响和提高师生员工的思想政治觉悟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充分调动其积极性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从而努力实现办学目标的学校管理方法。具有启发性、广泛性、长期性、灵活性等特点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96102" y="406407"/>
            <a:ext cx="509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四、思想教育方法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7642" y="1804258"/>
            <a:ext cx="6361125" cy="222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（一）尊重与要求相结合。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物质鼓励与精神鼓励相结合。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思想教育与各项活动相结合。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47838" y="649294"/>
            <a:ext cx="7143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思想教育方法（要求）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191928"/>
            <a:ext cx="2294926" cy="222131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矩形 5"/>
          <p:cNvSpPr/>
          <p:nvPr/>
        </p:nvSpPr>
        <p:spPr>
          <a:xfrm>
            <a:off x="642938" y="2262188"/>
            <a:ext cx="2157412" cy="2095500"/>
          </a:xfrm>
          <a:prstGeom prst="rect">
            <a:avLst/>
          </a:prstGeom>
          <a:solidFill>
            <a:schemeClr val="accent6">
              <a:alpha val="1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2506" y="1151679"/>
            <a:ext cx="7289007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学校管理者运用社会心理学知识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通过了解教职工和学生的社会心理活动特点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并依据其社会心理活动规律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开展学校管理工作的管理方法。具有集体性、稳定性、理解性等特点</a:t>
            </a: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26068" y="397124"/>
            <a:ext cx="5090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五、社会心理方法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6037" y="1915373"/>
            <a:ext cx="2213291" cy="14755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-53448" y="1849181"/>
            <a:ext cx="6488857" cy="2959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（一）按照社会心理规律办事。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（二）注意管理措施前后的连贯性。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（三）注意工作实效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培养创新意识。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14487" y="668344"/>
            <a:ext cx="7143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社会心理方法（要求）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600824" y="2047875"/>
            <a:ext cx="1843089" cy="1343025"/>
          </a:xfrm>
          <a:prstGeom prst="rect">
            <a:avLst/>
          </a:prstGeom>
          <a:solidFill>
            <a:schemeClr val="accent6">
              <a:alpha val="1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597496" y="634524"/>
            <a:ext cx="7292417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第四节 学校管理</a:t>
            </a:r>
            <a:r>
              <a:rPr lang="zh-CN" altLang="en-US" sz="4800" b="1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体制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311315-632A-48C5-B032-93766168AB6C}"/>
              </a:ext>
            </a:extLst>
          </p:cNvPr>
          <p:cNvSpPr txBox="1"/>
          <p:nvPr/>
        </p:nvSpPr>
        <p:spPr>
          <a:xfrm>
            <a:off x="2243762" y="1690672"/>
            <a:ext cx="7061407" cy="1830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一、学校管理体制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二、学校管理成员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314980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6265" y="1629785"/>
            <a:ext cx="6745743" cy="260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学校管理体制是一种确立学校内部管理结构与过程的组织制度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反映了学校内部管理机构与人员的地位、作用、权责范围及相互关系。</a:t>
            </a:r>
            <a:endParaRPr kumimoji="0" lang="zh-CN" altLang="zh-CN" sz="28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075517" y="732354"/>
            <a:ext cx="63304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一、学校管理体制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1616062" y="332818"/>
            <a:ext cx="7292417" cy="988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第一节 学校管理概述</a:t>
            </a:r>
            <a:endParaRPr lang="en-US" altLang="zh-CN" sz="4800" dirty="0">
              <a:solidFill>
                <a:schemeClr val="tx1">
                  <a:lumMod val="65000"/>
                  <a:lumOff val="35000"/>
                </a:schemeClr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7A311315-632A-48C5-B032-93766168AB6C}"/>
              </a:ext>
            </a:extLst>
          </p:cNvPr>
          <p:cNvSpPr txBox="1"/>
          <p:nvPr/>
        </p:nvSpPr>
        <p:spPr>
          <a:xfrm>
            <a:off x="2011680" y="1168193"/>
            <a:ext cx="7061407" cy="3676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一、什么是学校管理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二、学校管理的意义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三、学校管理的功能</a:t>
            </a:r>
            <a:endParaRPr lang="en-US" altLang="zh-CN" sz="4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4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四、学校管理的任务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8849" y="1624244"/>
            <a:ext cx="4725423" cy="324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科学的管理观念。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2.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良好的道德素质。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3.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丰富的科学文化知识。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4.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较强的工作能力。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良好的身心素质。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08517" y="449029"/>
            <a:ext cx="7684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二、学校管理人员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97" r="4500"/>
          <a:stretch>
            <a:fillRect/>
          </a:stretch>
        </p:blipFill>
        <p:spPr bwMode="auto">
          <a:xfrm>
            <a:off x="5911377" y="2306527"/>
            <a:ext cx="2637310" cy="1883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矩形 2"/>
          <p:cNvSpPr/>
          <p:nvPr/>
        </p:nvSpPr>
        <p:spPr>
          <a:xfrm>
            <a:off x="5945466" y="2336384"/>
            <a:ext cx="2603218" cy="1853453"/>
          </a:xfrm>
          <a:prstGeom prst="rect">
            <a:avLst/>
          </a:prstGeom>
          <a:solidFill>
            <a:schemeClr val="accent6">
              <a:alpha val="1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A4059FD-2594-4D48-B20B-A673D6E404E4}"/>
              </a:ext>
            </a:extLst>
          </p:cNvPr>
          <p:cNvSpPr txBox="1"/>
          <p:nvPr/>
        </p:nvSpPr>
        <p:spPr>
          <a:xfrm rot="16200000">
            <a:off x="1694707" y="-37030"/>
            <a:ext cx="615553" cy="29783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（一）基本要求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007" y="1847619"/>
            <a:ext cx="7570812" cy="260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1.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全面贯彻执行党和国家的教育方针、政策、法规。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2.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认真执行党的知识分子政策和干部政策</a:t>
            </a:r>
            <a:r>
              <a:rPr kumimoji="0" lang="en-US" altLang="zh-CN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2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团结、依靠教职工。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08517" y="449029"/>
            <a:ext cx="7684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二、学校管理人员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A4059FD-2594-4D48-B20B-A673D6E404E4}"/>
              </a:ext>
            </a:extLst>
          </p:cNvPr>
          <p:cNvSpPr txBox="1"/>
          <p:nvPr/>
        </p:nvSpPr>
        <p:spPr>
          <a:xfrm rot="16200000">
            <a:off x="2145310" y="-414854"/>
            <a:ext cx="615553" cy="39093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（二）校长的主要职责</a:t>
            </a:r>
          </a:p>
        </p:txBody>
      </p:sp>
    </p:spTree>
    <p:extLst>
      <p:ext uri="{BB962C8B-B14F-4D97-AF65-F5344CB8AC3E}">
        <p14:creationId xmlns:p14="http://schemas.microsoft.com/office/powerpoint/2010/main" val="22405987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3007" y="1847619"/>
            <a:ext cx="7570812" cy="26015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3.</a:t>
            </a: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全面主持学校工作。</a:t>
            </a:r>
            <a:endParaRPr lang="en-US" altLang="zh-CN" sz="280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4.</a:t>
            </a: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发挥学校教育的主导作用</a:t>
            </a:r>
            <a:r>
              <a:rPr lang="en-US" altLang="zh-CN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努力促进学校教育、家庭教育、社会教育协调一致</a:t>
            </a:r>
            <a:r>
              <a:rPr lang="en-US" altLang="zh-CN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互相配合</a:t>
            </a:r>
            <a:r>
              <a:rPr lang="en-US" altLang="zh-CN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lang="zh-CN" altLang="en-US" sz="28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形成良好的育人环境。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108517" y="449029"/>
            <a:ext cx="76843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二、学校管理人员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7D507FBA-E676-43C7-949C-1A3574B5E23E}"/>
              </a:ext>
            </a:extLst>
          </p:cNvPr>
          <p:cNvSpPr txBox="1"/>
          <p:nvPr/>
        </p:nvSpPr>
        <p:spPr>
          <a:xfrm rot="16200000">
            <a:off x="2145310" y="-414854"/>
            <a:ext cx="615553" cy="390939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（二）校长的主要职责</a:t>
            </a:r>
          </a:p>
        </p:txBody>
      </p:sp>
    </p:spTree>
    <p:extLst>
      <p:ext uri="{BB962C8B-B14F-4D97-AF65-F5344CB8AC3E}">
        <p14:creationId xmlns:p14="http://schemas.microsoft.com/office/powerpoint/2010/main" val="1118956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6"/>
          <p:cNvSpPr txBox="1"/>
          <p:nvPr/>
        </p:nvSpPr>
        <p:spPr>
          <a:xfrm>
            <a:off x="2988644" y="1532819"/>
            <a:ext cx="3611880" cy="13379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5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谢谢观看！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9128" y="1277360"/>
            <a:ext cx="6745743" cy="3247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04800" algn="just">
              <a:lnSpc>
                <a:spcPct val="150000"/>
              </a:lnSpc>
            </a:pP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学校管理是学校领导和管理者根据教育政策和教育规律</a:t>
            </a:r>
            <a:r>
              <a:rPr lang="en-US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通过一系列活动</a:t>
            </a:r>
            <a:r>
              <a:rPr lang="en-US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有效地整合</a:t>
            </a:r>
            <a:r>
              <a:rPr lang="zh-CN" altLang="en-US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利用各种教育资源</a:t>
            </a:r>
            <a:r>
              <a:rPr lang="en-US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以提高学校办学水平和教学质量</a:t>
            </a:r>
            <a:r>
              <a:rPr lang="en-US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促进教师专业发展</a:t>
            </a:r>
            <a:r>
              <a:rPr lang="en-US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zh-CN" sz="28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促进学生身心全面发展的创造性实践活动。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763544" y="504238"/>
            <a:ext cx="61813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一、什么是学校管理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7756" y="1581146"/>
            <a:ext cx="7806302" cy="33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</a:t>
            </a:r>
            <a:r>
              <a:rPr lang="zh-CN" altLang="zh-CN" sz="3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提高教育质量、促进学生全面</a:t>
            </a:r>
            <a:endParaRPr lang="en-US" altLang="zh-CN" sz="3600" kern="100" dirty="0">
              <a:effectLst/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zh-CN" sz="3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发展</a:t>
            </a:r>
            <a:r>
              <a:rPr lang="zh-CN" altLang="en-US" sz="3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以及</a:t>
            </a:r>
            <a:r>
              <a:rPr lang="zh-CN" altLang="zh-CN" sz="3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实现素质教育目标的需要</a:t>
            </a:r>
            <a:endParaRPr lang="en-US" altLang="zh-CN" sz="3600" kern="1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600" kern="100" dirty="0">
                <a:solidFill>
                  <a:prstClr val="black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lang="zh-CN" altLang="zh-CN" sz="3600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实现学校管理科学化的需要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3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92981" y="470800"/>
            <a:ext cx="5939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</a:t>
            </a:r>
            <a:r>
              <a:rPr lang="zh-CN" altLang="zh-CN" sz="4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学校管理的意义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1378" y="1633831"/>
            <a:ext cx="7680594" cy="33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</a:t>
            </a:r>
            <a:r>
              <a:rPr kumimoji="0" lang="zh-CN" altLang="zh-CN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促进广大教师专业发展的需要</a:t>
            </a:r>
            <a:endParaRPr lang="en-US" altLang="zh-CN" sz="360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（四）</a:t>
            </a:r>
            <a:r>
              <a:rPr kumimoji="0" lang="zh-CN" altLang="zh-CN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充分调动教职工和学生的积极性</a:t>
            </a:r>
            <a:r>
              <a:rPr kumimoji="0" lang="en-US" altLang="zh-CN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,</a:t>
            </a:r>
            <a:r>
              <a:rPr kumimoji="0" lang="zh-CN" altLang="zh-CN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推动教育教学改革的需要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3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F27EB80-34BC-43C3-81E5-74ECAEB9CA45}"/>
              </a:ext>
            </a:extLst>
          </p:cNvPr>
          <p:cNvSpPr txBox="1"/>
          <p:nvPr/>
        </p:nvSpPr>
        <p:spPr>
          <a:xfrm>
            <a:off x="1792981" y="470800"/>
            <a:ext cx="59399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4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二、</a:t>
            </a:r>
            <a:r>
              <a:rPr lang="zh-CN" altLang="zh-CN" sz="4800" b="1" kern="100" dirty="0">
                <a:effectLst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学校管理的意义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534" y="1517631"/>
            <a:ext cx="6993392" cy="3318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（一）保证教育教学的质量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kumimoji="0" lang="zh-CN" altLang="en-US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增强办学整体效益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6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</a:t>
            </a:r>
            <a:r>
              <a:rPr kumimoji="0" lang="zh-CN" altLang="en-US" sz="36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提高学校管理水平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36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06729" y="604933"/>
            <a:ext cx="6046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三、</a:t>
            </a:r>
            <a:r>
              <a:rPr kumimoji="0" lang="zh-CN" altLang="zh-CN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学校管理的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功能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/>
          <a:srcRect l="2631" b="5411"/>
          <a:stretch>
            <a:fillRect/>
          </a:stretch>
        </p:blipFill>
        <p:spPr>
          <a:xfrm>
            <a:off x="5719764" y="2343537"/>
            <a:ext cx="2667000" cy="19571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矩形 3"/>
          <p:cNvSpPr/>
          <p:nvPr/>
        </p:nvSpPr>
        <p:spPr>
          <a:xfrm>
            <a:off x="5744257" y="2406207"/>
            <a:ext cx="2618014" cy="1860042"/>
          </a:xfrm>
          <a:prstGeom prst="rect">
            <a:avLst/>
          </a:prstGeom>
          <a:solidFill>
            <a:schemeClr val="accent6">
              <a:alpha val="2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2494" y="1282564"/>
            <a:ext cx="7618017" cy="4437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（一）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学校管理机构设置趋于合理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职务与权力相互对应</a:t>
            </a:r>
          </a:p>
          <a:p>
            <a:pPr marR="0" lvl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（二）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学校管理者掌握学校管理的基本理论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促进学校管理的现代化、科学化、程序化和制度化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65857" y="451567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</a:t>
            </a:r>
            <a:r>
              <a:rPr kumimoji="0" lang="zh-CN" altLang="zh-CN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学校管理的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任务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5702" y="1471715"/>
            <a:ext cx="7392596" cy="369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（三）充分调动广大师生员工的积极性和创造性</a:t>
            </a:r>
            <a:r>
              <a:rPr kumimoji="0" lang="en-US" altLang="zh-CN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,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实现管理的民主化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3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（四）</a:t>
            </a:r>
            <a:r>
              <a:rPr kumimoji="0" lang="zh-CN" altLang="en-US" sz="32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锻炼和培养一支掌握科学管理理论、善于科学化管理的专业管理队伍。</a:t>
            </a:r>
          </a:p>
          <a:p>
            <a:pPr marL="0" marR="0" lvl="0" indent="3048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zh-CN" sz="32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FA5AC49F-5D9D-42A8-8242-19562FE88ACA}"/>
              </a:ext>
            </a:extLst>
          </p:cNvPr>
          <p:cNvSpPr txBox="1"/>
          <p:nvPr/>
        </p:nvSpPr>
        <p:spPr>
          <a:xfrm>
            <a:off x="1765857" y="451567"/>
            <a:ext cx="60599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四、</a:t>
            </a:r>
            <a:r>
              <a:rPr kumimoji="0" lang="zh-CN" altLang="zh-CN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学校管理的</a:t>
            </a:r>
            <a:r>
              <a:rPr kumimoji="0" lang="zh-CN" altLang="en-US" sz="4800" b="1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任务</a:t>
            </a:r>
            <a:endParaRPr kumimoji="0" lang="zh-CN" altLang="en-US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1277</Words>
  <Application>Microsoft Office PowerPoint</Application>
  <PresentationFormat>全屏显示(16:9)</PresentationFormat>
  <Paragraphs>112</Paragraphs>
  <Slides>33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33</vt:i4>
      </vt:variant>
    </vt:vector>
  </HeadingPairs>
  <TitlesOfParts>
    <vt:vector size="40" baseType="lpstr">
      <vt:lpstr>等线</vt:lpstr>
      <vt:lpstr>华文中宋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z sy</cp:lastModifiedBy>
  <cp:revision>35</cp:revision>
  <dcterms:created xsi:type="dcterms:W3CDTF">2016-09-21T01:56:00Z</dcterms:created>
  <dcterms:modified xsi:type="dcterms:W3CDTF">2020-11-08T14:50:46Z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